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62" r:id="rId4"/>
    <p:sldId id="260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3F7"/>
    <a:srgbClr val="FCF8FD"/>
    <a:srgbClr val="DFFDFF"/>
    <a:srgbClr val="CC3300"/>
    <a:srgbClr val="073E87"/>
    <a:srgbClr val="6699CC"/>
    <a:srgbClr val="3399CC"/>
    <a:srgbClr val="336699"/>
    <a:srgbClr val="BF0A04"/>
    <a:srgbClr val="FFE4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02" autoAdjust="0"/>
    <p:restoredTop sz="98918" autoAdjust="0"/>
  </p:normalViewPr>
  <p:slideViewPr>
    <p:cSldViewPr snapToGrid="0" snapToObjects="1">
      <p:cViewPr>
        <p:scale>
          <a:sx n="90" d="100"/>
          <a:sy n="90" d="100"/>
        </p:scale>
        <p:origin x="-1128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073E87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83D3FE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751497"/>
            <a:ext cx="7772400" cy="2510414"/>
          </a:xfrm>
        </p:spPr>
        <p:txBody>
          <a:bodyPr>
            <a:normAutofit fontScale="90000"/>
          </a:bodyPr>
          <a:lstStyle/>
          <a:p>
            <a:pPr algn="l"/>
            <a:r>
              <a:rPr lang="pl-PL" sz="5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Kąty utworzone przez prostą przecinającą dwie proste równoległe</a:t>
            </a:r>
            <a:endParaRPr lang="pl-PL" sz="5400" dirty="0"/>
          </a:p>
        </p:txBody>
      </p:sp>
      <p:pic>
        <p:nvPicPr>
          <p:cNvPr id="7" name="Obraz 6" descr="cyrki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367" y="2390723"/>
            <a:ext cx="2459514" cy="2459514"/>
          </a:xfrm>
          <a:prstGeom prst="rect">
            <a:avLst/>
          </a:prstGeom>
        </p:spPr>
      </p:pic>
      <p:pic>
        <p:nvPicPr>
          <p:cNvPr id="9" name="Obraz 8" descr="linijk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8" y="3483013"/>
            <a:ext cx="4882481" cy="337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pic>
        <p:nvPicPr>
          <p:cNvPr id="50" name="Obraz 49" descr="katy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624" y="3058610"/>
            <a:ext cx="685800" cy="673100"/>
          </a:xfrm>
          <a:prstGeom prst="rect">
            <a:avLst/>
          </a:prstGeom>
        </p:spPr>
      </p:pic>
      <p:pic>
        <p:nvPicPr>
          <p:cNvPr id="48" name="Obraz 47" descr="katy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860" y="3707186"/>
            <a:ext cx="685800" cy="673100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860678" y="2466916"/>
            <a:ext cx="3553782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Dwie </a:t>
            </a:r>
            <a:r>
              <a:rPr lang="pl-PL" sz="22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równoległe </a:t>
            </a:r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spotkały </a:t>
            </a:r>
            <a:r>
              <a:rPr lang="pl-PL" sz="22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się</a:t>
            </a:r>
            <a:br>
              <a:rPr lang="pl-PL" sz="22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</a:b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cxnSp>
        <p:nvCxnSpPr>
          <p:cNvPr id="10" name="Łącznik prosty 9"/>
          <p:cNvCxnSpPr/>
          <p:nvPr/>
        </p:nvCxnSpPr>
        <p:spPr>
          <a:xfrm>
            <a:off x="5561256" y="3408528"/>
            <a:ext cx="3234412" cy="0"/>
          </a:xfrm>
          <a:prstGeom prst="lin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y 32"/>
          <p:cNvCxnSpPr/>
          <p:nvPr/>
        </p:nvCxnSpPr>
        <p:spPr>
          <a:xfrm>
            <a:off x="5534515" y="4043736"/>
            <a:ext cx="3234412" cy="0"/>
          </a:xfrm>
          <a:prstGeom prst="lin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ytuł 2"/>
          <p:cNvSpPr txBox="1">
            <a:spLocks/>
          </p:cNvSpPr>
          <p:nvPr/>
        </p:nvSpPr>
        <p:spPr>
          <a:xfrm rot="21272518">
            <a:off x="940099" y="3120114"/>
            <a:ext cx="3267259" cy="7499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2200" b="1" i="1" dirty="0">
                <a:solidFill>
                  <a:srgbClr val="660066"/>
                </a:solidFill>
                <a:latin typeface="Times New Roman"/>
                <a:cs typeface="Times New Roman"/>
              </a:rPr>
              <a:t>przyszła kumoszka… </a:t>
            </a:r>
            <a:br>
              <a:rPr lang="pl-PL" sz="2200" b="1" i="1" dirty="0">
                <a:solidFill>
                  <a:srgbClr val="660066"/>
                </a:solidFill>
                <a:latin typeface="Times New Roman"/>
                <a:cs typeface="Times New Roman"/>
              </a:rPr>
            </a:br>
            <a:r>
              <a:rPr lang="pl-PL" sz="2200" b="1" i="1" dirty="0">
                <a:solidFill>
                  <a:srgbClr val="660066"/>
                </a:solidFill>
                <a:latin typeface="Times New Roman"/>
                <a:cs typeface="Times New Roman"/>
              </a:rPr>
              <a:t>przecięła je.</a:t>
            </a:r>
            <a:r>
              <a:rPr lang="pl-PL" sz="2200" b="1" i="1" dirty="0" smtClean="0">
                <a:solidFill>
                  <a:srgbClr val="660066"/>
                </a:solidFill>
                <a:latin typeface="Times New Roman"/>
                <a:cs typeface="Times New Roman"/>
              </a:rPr>
              <a:t/>
            </a:r>
            <a:br>
              <a:rPr lang="pl-PL" sz="2200" b="1" i="1" dirty="0" smtClean="0">
                <a:solidFill>
                  <a:srgbClr val="660066"/>
                </a:solidFill>
                <a:latin typeface="Times New Roman"/>
                <a:cs typeface="Times New Roman"/>
              </a:rPr>
            </a:br>
            <a:endParaRPr lang="pl-PL" sz="2200" b="1" i="1" dirty="0">
              <a:solidFill>
                <a:srgbClr val="660066"/>
              </a:solidFill>
              <a:latin typeface="Times New Roman"/>
              <a:cs typeface="Times New Roman"/>
            </a:endParaRPr>
          </a:p>
        </p:txBody>
      </p:sp>
      <p:cxnSp>
        <p:nvCxnSpPr>
          <p:cNvPr id="40" name="Łącznik prosty 39"/>
          <p:cNvCxnSpPr/>
          <p:nvPr/>
        </p:nvCxnSpPr>
        <p:spPr>
          <a:xfrm flipV="1">
            <a:off x="6136104" y="2486523"/>
            <a:ext cx="1831473" cy="2553369"/>
          </a:xfrm>
          <a:prstGeom prst="line">
            <a:avLst/>
          </a:prstGeom>
          <a:ln w="38100" cmpd="sng">
            <a:solidFill>
              <a:srgbClr val="CC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ytuł 2"/>
          <p:cNvSpPr txBox="1">
            <a:spLocks/>
          </p:cNvSpPr>
          <p:nvPr/>
        </p:nvSpPr>
        <p:spPr>
          <a:xfrm rot="21272518">
            <a:off x="982480" y="4020111"/>
            <a:ext cx="3267259" cy="51672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2200" b="1" i="1" dirty="0">
                <a:solidFill>
                  <a:srgbClr val="073E87"/>
                </a:solidFill>
                <a:latin typeface="Times New Roman"/>
                <a:cs typeface="Times New Roman"/>
              </a:rPr>
              <a:t>Kąty  powstały i tu </a:t>
            </a:r>
            <a:r>
              <a:rPr lang="pl-PL" sz="2200" b="1" i="1" dirty="0" smtClean="0">
                <a:solidFill>
                  <a:srgbClr val="073E87"/>
                </a:solidFill>
                <a:latin typeface="Times New Roman"/>
                <a:cs typeface="Times New Roman"/>
              </a:rPr>
              <a:t/>
            </a:r>
            <a:br>
              <a:rPr lang="pl-PL" sz="2200" b="1" i="1" dirty="0" smtClean="0">
                <a:solidFill>
                  <a:srgbClr val="073E87"/>
                </a:solidFill>
                <a:latin typeface="Times New Roman"/>
                <a:cs typeface="Times New Roman"/>
              </a:rPr>
            </a:br>
            <a:endParaRPr lang="pl-PL" sz="2200" b="1" i="1" dirty="0">
              <a:solidFill>
                <a:srgbClr val="073E87"/>
              </a:solidFill>
              <a:latin typeface="Times New Roman"/>
              <a:cs typeface="Times New Roman"/>
            </a:endParaRPr>
          </a:p>
        </p:txBody>
      </p:sp>
      <p:sp>
        <p:nvSpPr>
          <p:cNvPr id="49" name="Tytuł 2"/>
          <p:cNvSpPr txBox="1">
            <a:spLocks/>
          </p:cNvSpPr>
          <p:nvPr/>
        </p:nvSpPr>
        <p:spPr>
          <a:xfrm rot="21272518">
            <a:off x="1076056" y="4611469"/>
            <a:ext cx="3267259" cy="51672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22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i </a:t>
            </a:r>
            <a:r>
              <a:rPr lang="pl-PL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tam</a:t>
            </a:r>
            <a:br>
              <a:rPr lang="pl-PL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</a:br>
            <a:endParaRPr lang="pl-PL" sz="2200" b="1" i="1" dirty="0">
              <a:solidFill>
                <a:schemeClr val="accent1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51" name="Tytuł 2"/>
          <p:cNvSpPr txBox="1">
            <a:spLocks/>
          </p:cNvSpPr>
          <p:nvPr/>
        </p:nvSpPr>
        <p:spPr>
          <a:xfrm rot="21272518">
            <a:off x="1144404" y="5215323"/>
            <a:ext cx="3843320" cy="51672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2200" b="1" i="1" dirty="0"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jakie to kąty, kto powie nam?</a:t>
            </a:r>
            <a:r>
              <a:rPr lang="cs-CZ" sz="2200" b="1" i="1" dirty="0"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endParaRPr lang="pl-PL" sz="2200" b="1" i="1" dirty="0">
              <a:solidFill>
                <a:schemeClr val="accent6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52" name="PoleTekstowe 51"/>
          <p:cNvSpPr txBox="1"/>
          <p:nvPr/>
        </p:nvSpPr>
        <p:spPr>
          <a:xfrm>
            <a:off x="8468845" y="39765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a</a:t>
            </a:r>
            <a:endParaRPr lang="pl-PL" dirty="0"/>
          </a:p>
        </p:txBody>
      </p:sp>
      <p:sp>
        <p:nvSpPr>
          <p:cNvPr id="53" name="PoleTekstowe 52"/>
          <p:cNvSpPr txBox="1"/>
          <p:nvPr/>
        </p:nvSpPr>
        <p:spPr>
          <a:xfrm>
            <a:off x="8468845" y="3362378"/>
            <a:ext cx="312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b</a:t>
            </a:r>
            <a:endParaRPr lang="pl-PL" dirty="0"/>
          </a:p>
        </p:txBody>
      </p:sp>
      <p:sp>
        <p:nvSpPr>
          <p:cNvPr id="54" name="PoleTekstowe 53"/>
          <p:cNvSpPr txBox="1"/>
          <p:nvPr/>
        </p:nvSpPr>
        <p:spPr>
          <a:xfrm>
            <a:off x="7900737" y="2439955"/>
            <a:ext cx="288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c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3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9" grpId="0"/>
      <p:bldP spid="45" grpId="0"/>
      <p:bldP spid="49" grpId="0"/>
      <p:bldP spid="51" grpId="0"/>
      <p:bldP spid="52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1562589"/>
            <a:ext cx="7923545" cy="607781"/>
          </a:xfrm>
        </p:spPr>
        <p:txBody>
          <a:bodyPr anchor="t"/>
          <a:lstStyle/>
          <a:p>
            <a:r>
              <a:rPr lang="pl-PL" sz="2800" u="sng" dirty="0"/>
              <a:t>Ćwiczenie dla ucznia do wykonania na prezentacji</a:t>
            </a:r>
            <a:endParaRPr lang="cs-CZ" sz="2800" dirty="0"/>
          </a:p>
        </p:txBody>
      </p:sp>
      <p:sp>
        <p:nvSpPr>
          <p:cNvPr id="12" name="PoleTekstowe 11"/>
          <p:cNvSpPr txBox="1"/>
          <p:nvPr/>
        </p:nvSpPr>
        <p:spPr>
          <a:xfrm>
            <a:off x="4922069" y="2650833"/>
            <a:ext cx="2385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kern="6200" dirty="0"/>
              <a:t>Wskaż kąty </a:t>
            </a:r>
            <a:r>
              <a:rPr lang="pl-PL" sz="2400" kern="6200" dirty="0" smtClean="0"/>
              <a:t>ostre</a:t>
            </a:r>
            <a:endParaRPr lang="cs-CZ" sz="2400" kern="6200" dirty="0"/>
          </a:p>
        </p:txBody>
      </p:sp>
      <p:pic>
        <p:nvPicPr>
          <p:cNvPr id="14" name="Obraz 13" descr="but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970" y="2523383"/>
            <a:ext cx="591854" cy="832026"/>
          </a:xfrm>
          <a:prstGeom prst="rect">
            <a:avLst/>
          </a:prstGeom>
        </p:spPr>
      </p:pic>
      <p:pic>
        <p:nvPicPr>
          <p:cNvPr id="15" name="Obraz 14" descr="but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970" y="3186103"/>
            <a:ext cx="591854" cy="832026"/>
          </a:xfrm>
          <a:prstGeom prst="rect">
            <a:avLst/>
          </a:prstGeom>
        </p:spPr>
      </p:pic>
      <p:pic>
        <p:nvPicPr>
          <p:cNvPr id="16" name="Obraz 15" descr="but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970" y="3848823"/>
            <a:ext cx="591854" cy="832026"/>
          </a:xfrm>
          <a:prstGeom prst="rect">
            <a:avLst/>
          </a:prstGeom>
        </p:spPr>
      </p:pic>
      <p:pic>
        <p:nvPicPr>
          <p:cNvPr id="21" name="Obraz 20" descr="but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970" y="4511543"/>
            <a:ext cx="591854" cy="832026"/>
          </a:xfrm>
          <a:prstGeom prst="rect">
            <a:avLst/>
          </a:prstGeom>
        </p:spPr>
      </p:pic>
      <p:pic>
        <p:nvPicPr>
          <p:cNvPr id="30" name="Obraz 29" descr="but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970" y="5174262"/>
            <a:ext cx="591854" cy="832026"/>
          </a:xfrm>
          <a:prstGeom prst="rect">
            <a:avLst/>
          </a:prstGeom>
        </p:spPr>
      </p:pic>
      <p:sp>
        <p:nvSpPr>
          <p:cNvPr id="32" name="PoleTekstowe 31"/>
          <p:cNvSpPr txBox="1"/>
          <p:nvPr/>
        </p:nvSpPr>
        <p:spPr>
          <a:xfrm>
            <a:off x="4922069" y="3325603"/>
            <a:ext cx="2892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kern="6200" dirty="0"/>
              <a:t>Wskaż kąty rozwarte</a:t>
            </a:r>
            <a:endParaRPr lang="cs-CZ" sz="2400" kern="6200" dirty="0"/>
          </a:p>
        </p:txBody>
      </p:sp>
      <p:sp>
        <p:nvSpPr>
          <p:cNvPr id="33" name="PoleTekstowe 32"/>
          <p:cNvSpPr txBox="1"/>
          <p:nvPr/>
        </p:nvSpPr>
        <p:spPr>
          <a:xfrm>
            <a:off x="4922069" y="3982089"/>
            <a:ext cx="3698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kern="6200" dirty="0"/>
              <a:t>Wskaż kąty wierzchołkowe</a:t>
            </a:r>
            <a:endParaRPr lang="cs-CZ" sz="2400" kern="6200" dirty="0"/>
          </a:p>
        </p:txBody>
      </p:sp>
      <p:sp>
        <p:nvSpPr>
          <p:cNvPr id="34" name="PoleTekstowe 33"/>
          <p:cNvSpPr txBox="1"/>
          <p:nvPr/>
        </p:nvSpPr>
        <p:spPr>
          <a:xfrm>
            <a:off x="4922069" y="4651042"/>
            <a:ext cx="2910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kern="6200" dirty="0"/>
              <a:t>Wskaż kąty przyległe</a:t>
            </a:r>
            <a:endParaRPr lang="cs-CZ" sz="2400" kern="6200" dirty="0"/>
          </a:p>
        </p:txBody>
      </p:sp>
      <p:sp>
        <p:nvSpPr>
          <p:cNvPr id="35" name="PoleTekstowe 34"/>
          <p:cNvSpPr txBox="1"/>
          <p:nvPr/>
        </p:nvSpPr>
        <p:spPr>
          <a:xfrm>
            <a:off x="4922069" y="5328665"/>
            <a:ext cx="37882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kern="6200" dirty="0"/>
              <a:t>Wskaż kąty leżące po jednej </a:t>
            </a:r>
            <a:endParaRPr lang="pl-PL" sz="2400" kern="6200" dirty="0" smtClean="0"/>
          </a:p>
          <a:p>
            <a:r>
              <a:rPr lang="pl-PL" sz="2400" kern="6200" dirty="0" smtClean="0"/>
              <a:t>stronie </a:t>
            </a:r>
            <a:r>
              <a:rPr lang="pl-PL" sz="2400" kern="6200" dirty="0"/>
              <a:t>proste</a:t>
            </a:r>
            <a:r>
              <a:rPr lang="pl-PL" sz="2400" dirty="0"/>
              <a:t>j c</a:t>
            </a:r>
            <a:endParaRPr lang="cs-CZ" sz="2400" dirty="0"/>
          </a:p>
        </p:txBody>
      </p:sp>
      <p:grpSp>
        <p:nvGrpSpPr>
          <p:cNvPr id="44" name="Grupa 43"/>
          <p:cNvGrpSpPr/>
          <p:nvPr/>
        </p:nvGrpSpPr>
        <p:grpSpPr>
          <a:xfrm>
            <a:off x="330061" y="2883782"/>
            <a:ext cx="3261153" cy="2599937"/>
            <a:chOff x="-1521780" y="2579212"/>
            <a:chExt cx="3261153" cy="2599937"/>
          </a:xfrm>
        </p:grpSpPr>
        <p:pic>
          <p:nvPicPr>
            <p:cNvPr id="36" name="Obraz 35" descr="katy2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6671" y="3197867"/>
              <a:ext cx="685800" cy="673100"/>
            </a:xfrm>
            <a:prstGeom prst="rect">
              <a:avLst/>
            </a:prstGeom>
          </p:spPr>
        </p:pic>
        <p:pic>
          <p:nvPicPr>
            <p:cNvPr id="37" name="Obraz 36" descr="katy1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3435" y="3846443"/>
              <a:ext cx="685800" cy="673100"/>
            </a:xfrm>
            <a:prstGeom prst="rect">
              <a:avLst/>
            </a:prstGeom>
          </p:spPr>
        </p:pic>
        <p:cxnSp>
          <p:nvCxnSpPr>
            <p:cNvPr id="38" name="Łącznik prosty 37"/>
            <p:cNvCxnSpPr/>
            <p:nvPr/>
          </p:nvCxnSpPr>
          <p:spPr>
            <a:xfrm>
              <a:off x="-1495039" y="3547785"/>
              <a:ext cx="3234412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Łącznik prosty 38"/>
            <p:cNvCxnSpPr/>
            <p:nvPr/>
          </p:nvCxnSpPr>
          <p:spPr>
            <a:xfrm>
              <a:off x="-1521780" y="4182993"/>
              <a:ext cx="3234412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Łącznik prosty 39"/>
            <p:cNvCxnSpPr/>
            <p:nvPr/>
          </p:nvCxnSpPr>
          <p:spPr>
            <a:xfrm flipV="1">
              <a:off x="-920191" y="2625780"/>
              <a:ext cx="1831473" cy="2553369"/>
            </a:xfrm>
            <a:prstGeom prst="line">
              <a:avLst/>
            </a:prstGeom>
            <a:ln w="38100" cmpd="sng">
              <a:solidFill>
                <a:srgbClr val="CC33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PoleTekstowe 40"/>
            <p:cNvSpPr txBox="1"/>
            <p:nvPr/>
          </p:nvSpPr>
          <p:spPr>
            <a:xfrm>
              <a:off x="1412550" y="411579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a</a:t>
              </a:r>
              <a:endParaRPr lang="pl-PL" dirty="0"/>
            </a:p>
          </p:txBody>
        </p:sp>
        <p:sp>
          <p:nvSpPr>
            <p:cNvPr id="42" name="PoleTekstowe 41"/>
            <p:cNvSpPr txBox="1"/>
            <p:nvPr/>
          </p:nvSpPr>
          <p:spPr>
            <a:xfrm>
              <a:off x="1412550" y="3501635"/>
              <a:ext cx="312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b</a:t>
              </a:r>
              <a:endParaRPr lang="pl-PL" dirty="0"/>
            </a:p>
          </p:txBody>
        </p:sp>
        <p:sp>
          <p:nvSpPr>
            <p:cNvPr id="43" name="PoleTekstowe 42"/>
            <p:cNvSpPr txBox="1"/>
            <p:nvPr/>
          </p:nvSpPr>
          <p:spPr>
            <a:xfrm>
              <a:off x="844442" y="2579212"/>
              <a:ext cx="288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c</a:t>
              </a:r>
              <a:endParaRPr lang="pl-PL" dirty="0"/>
            </a:p>
          </p:txBody>
        </p:sp>
      </p:grpSp>
    </p:spTree>
    <p:extLst>
      <p:ext uri="{BB962C8B-B14F-4D97-AF65-F5344CB8AC3E}">
        <p14:creationId xmlns:p14="http://schemas.microsoft.com/office/powerpoint/2010/main" val="1386006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75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32" grpId="0"/>
      <p:bldP spid="33" grpId="0"/>
      <p:bldP spid="34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ięciokąt 52"/>
          <p:cNvSpPr/>
          <p:nvPr/>
        </p:nvSpPr>
        <p:spPr>
          <a:xfrm>
            <a:off x="235679" y="4018986"/>
            <a:ext cx="4269479" cy="1270000"/>
          </a:xfrm>
          <a:prstGeom prst="homePlat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9" name="Pięciokąt 48"/>
          <p:cNvSpPr/>
          <p:nvPr/>
        </p:nvSpPr>
        <p:spPr>
          <a:xfrm>
            <a:off x="235679" y="2486528"/>
            <a:ext cx="4269479" cy="1270000"/>
          </a:xfrm>
          <a:prstGeom prst="homePlat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7" name="Obraz 46" descr="blank-paper-transparent-pn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57"/>
          <a:stretch/>
        </p:blipFill>
        <p:spPr>
          <a:xfrm>
            <a:off x="4090869" y="1612473"/>
            <a:ext cx="5285302" cy="5245528"/>
          </a:xfrm>
          <a:prstGeom prst="rect">
            <a:avLst/>
          </a:prstGeom>
        </p:spPr>
      </p:pic>
      <p:pic>
        <p:nvPicPr>
          <p:cNvPr id="41" name="Obraz 40" descr="kat_rozwar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322" y="3962630"/>
            <a:ext cx="533400" cy="330200"/>
          </a:xfrm>
          <a:prstGeom prst="rect">
            <a:avLst/>
          </a:prstGeom>
        </p:spPr>
      </p:pic>
      <p:pic>
        <p:nvPicPr>
          <p:cNvPr id="28" name="Obraz 27" descr="kat_ostr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322" y="4305658"/>
            <a:ext cx="317500" cy="254000"/>
          </a:xfrm>
          <a:prstGeom prst="rect">
            <a:avLst/>
          </a:prstGeom>
        </p:spPr>
      </p:pic>
      <p:pic>
        <p:nvPicPr>
          <p:cNvPr id="39" name="Obraz 38" descr="kat_rozwar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215" y="3324454"/>
            <a:ext cx="533400" cy="330200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1325534"/>
            <a:ext cx="7923545" cy="607781"/>
          </a:xfrm>
        </p:spPr>
        <p:txBody>
          <a:bodyPr anchor="t"/>
          <a:lstStyle/>
          <a:p>
            <a:r>
              <a:rPr lang="pl-PL" sz="2800" dirty="0"/>
              <a:t>Kąty odpowiadające </a:t>
            </a:r>
          </a:p>
        </p:txBody>
      </p:sp>
      <p:sp>
        <p:nvSpPr>
          <p:cNvPr id="22" name="PoleTekstowe 21"/>
          <p:cNvSpPr txBox="1"/>
          <p:nvPr/>
        </p:nvSpPr>
        <p:spPr>
          <a:xfrm>
            <a:off x="484446" y="2655968"/>
            <a:ext cx="3606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jest para </a:t>
            </a:r>
            <a:endParaRPr lang="pl-PL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pl-PL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kątów </a:t>
            </a:r>
            <a:r>
              <a:rPr lang="pl-PL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odpowiadających</a:t>
            </a:r>
            <a:r>
              <a:rPr lang="pl-PL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55" name="Obraz 54" descr="kat_ostr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49" y="3670450"/>
            <a:ext cx="317500" cy="254000"/>
          </a:xfrm>
          <a:prstGeom prst="rect">
            <a:avLst/>
          </a:prstGeom>
        </p:spPr>
      </p:pic>
      <p:sp>
        <p:nvSpPr>
          <p:cNvPr id="52" name="PoleTekstowe 51"/>
          <p:cNvSpPr txBox="1"/>
          <p:nvPr/>
        </p:nvSpPr>
        <p:spPr>
          <a:xfrm>
            <a:off x="484446" y="4187144"/>
            <a:ext cx="3606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595959"/>
                </a:solidFill>
              </a:rPr>
              <a:t>Kąty odpowiadające mają równe miary.</a:t>
            </a:r>
            <a:r>
              <a:rPr lang="cs-CZ" sz="2400" dirty="0">
                <a:solidFill>
                  <a:srgbClr val="595959"/>
                </a:solidFill>
              </a:rPr>
              <a:t> </a:t>
            </a:r>
            <a:endParaRPr lang="pl-PL" sz="2400" dirty="0" smtClean="0">
              <a:solidFill>
                <a:srgbClr val="595959"/>
              </a:solidFill>
            </a:endParaRPr>
          </a:p>
        </p:txBody>
      </p:sp>
      <p:pic>
        <p:nvPicPr>
          <p:cNvPr id="56" name="Obraz 55" descr="kat_rozwarty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131" y="4304132"/>
            <a:ext cx="533400" cy="317500"/>
          </a:xfrm>
          <a:prstGeom prst="rect">
            <a:avLst/>
          </a:prstGeom>
        </p:spPr>
      </p:pic>
      <p:pic>
        <p:nvPicPr>
          <p:cNvPr id="57" name="Obraz 56" descr="kat_rozwarty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300" y="3664091"/>
            <a:ext cx="533400" cy="317500"/>
          </a:xfrm>
          <a:prstGeom prst="rect">
            <a:avLst/>
          </a:prstGeom>
        </p:spPr>
      </p:pic>
      <p:pic>
        <p:nvPicPr>
          <p:cNvPr id="58" name="Obraz 57" descr="kat_ostry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202" y="4050132"/>
            <a:ext cx="317500" cy="254000"/>
          </a:xfrm>
          <a:prstGeom prst="rect">
            <a:avLst/>
          </a:prstGeom>
        </p:spPr>
      </p:pic>
      <p:pic>
        <p:nvPicPr>
          <p:cNvPr id="59" name="Obraz 58" descr="kat_ostry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200" y="3400654"/>
            <a:ext cx="317500" cy="254000"/>
          </a:xfrm>
          <a:prstGeom prst="rect">
            <a:avLst/>
          </a:prstGeom>
        </p:spPr>
      </p:pic>
      <p:grpSp>
        <p:nvGrpSpPr>
          <p:cNvPr id="60" name="Grupa 59"/>
          <p:cNvGrpSpPr/>
          <p:nvPr/>
        </p:nvGrpSpPr>
        <p:grpSpPr>
          <a:xfrm>
            <a:off x="5160730" y="2689049"/>
            <a:ext cx="3261153" cy="2599937"/>
            <a:chOff x="5160730" y="2689049"/>
            <a:chExt cx="3261153" cy="2599937"/>
          </a:xfrm>
        </p:grpSpPr>
        <p:sp>
          <p:nvSpPr>
            <p:cNvPr id="36" name="PoleTekstowe 35"/>
            <p:cNvSpPr txBox="1"/>
            <p:nvPr/>
          </p:nvSpPr>
          <p:spPr>
            <a:xfrm>
              <a:off x="8095060" y="422562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a</a:t>
              </a:r>
              <a:endParaRPr lang="pl-PL" dirty="0"/>
            </a:p>
          </p:txBody>
        </p:sp>
        <p:sp>
          <p:nvSpPr>
            <p:cNvPr id="37" name="PoleTekstowe 36"/>
            <p:cNvSpPr txBox="1"/>
            <p:nvPr/>
          </p:nvSpPr>
          <p:spPr>
            <a:xfrm>
              <a:off x="8095060" y="3611472"/>
              <a:ext cx="312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b</a:t>
              </a:r>
              <a:endParaRPr lang="pl-PL" dirty="0"/>
            </a:p>
          </p:txBody>
        </p:sp>
        <p:sp>
          <p:nvSpPr>
            <p:cNvPr id="38" name="PoleTekstowe 37"/>
            <p:cNvSpPr txBox="1"/>
            <p:nvPr/>
          </p:nvSpPr>
          <p:spPr>
            <a:xfrm>
              <a:off x="7526952" y="2689049"/>
              <a:ext cx="288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c</a:t>
              </a:r>
              <a:endParaRPr lang="pl-PL" dirty="0"/>
            </a:p>
          </p:txBody>
        </p:sp>
        <p:cxnSp>
          <p:nvCxnSpPr>
            <p:cNvPr id="33" name="Łącznik prosty 32"/>
            <p:cNvCxnSpPr/>
            <p:nvPr/>
          </p:nvCxnSpPr>
          <p:spPr>
            <a:xfrm>
              <a:off x="5187471" y="3657622"/>
              <a:ext cx="3234412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Łącznik prosty 33"/>
            <p:cNvCxnSpPr/>
            <p:nvPr/>
          </p:nvCxnSpPr>
          <p:spPr>
            <a:xfrm>
              <a:off x="5160730" y="4292830"/>
              <a:ext cx="3234412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Łącznik prosty 34"/>
            <p:cNvCxnSpPr/>
            <p:nvPr/>
          </p:nvCxnSpPr>
          <p:spPr>
            <a:xfrm flipV="1">
              <a:off x="5762319" y="2735617"/>
              <a:ext cx="1831473" cy="2553369"/>
            </a:xfrm>
            <a:prstGeom prst="line">
              <a:avLst/>
            </a:prstGeom>
            <a:ln w="38100" cmpd="sng">
              <a:solidFill>
                <a:srgbClr val="CC33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Obraz 1" descr="obry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1091773"/>
            <a:ext cx="385519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158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2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25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75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500"/>
                            </p:stCondLst>
                            <p:childTnLst>
                              <p:par>
                                <p:cTn id="68" presetID="26" presetClass="emph" presetSubtype="0" repeatCount="2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mph" presetSubtype="0" repeatCount="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75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500"/>
                            </p:stCondLst>
                            <p:childTnLst>
                              <p:par>
                                <p:cTn id="82" presetID="26" presetClass="emph" presetSubtype="0" repeatCount="2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repeatCount="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49" grpId="0" animBg="1"/>
      <p:bldP spid="3" grpId="0"/>
      <p:bldP spid="22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ięciokąt 52"/>
          <p:cNvSpPr/>
          <p:nvPr/>
        </p:nvSpPr>
        <p:spPr>
          <a:xfrm>
            <a:off x="235679" y="4018986"/>
            <a:ext cx="4269479" cy="1270000"/>
          </a:xfrm>
          <a:prstGeom prst="homePlat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9" name="Pięciokąt 48"/>
          <p:cNvSpPr/>
          <p:nvPr/>
        </p:nvSpPr>
        <p:spPr>
          <a:xfrm>
            <a:off x="235679" y="2486528"/>
            <a:ext cx="4269479" cy="1270000"/>
          </a:xfrm>
          <a:prstGeom prst="homePlat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7" name="Obraz 46" descr="blank-paper-transparent-pn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57"/>
          <a:stretch/>
        </p:blipFill>
        <p:spPr>
          <a:xfrm>
            <a:off x="4090869" y="1612473"/>
            <a:ext cx="5285302" cy="5245528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1325534"/>
            <a:ext cx="7923545" cy="607781"/>
          </a:xfrm>
        </p:spPr>
        <p:txBody>
          <a:bodyPr anchor="t"/>
          <a:lstStyle/>
          <a:p>
            <a:r>
              <a:rPr lang="pl-PL" sz="2800" dirty="0"/>
              <a:t>Kąty naprzemianległe </a:t>
            </a:r>
          </a:p>
        </p:txBody>
      </p:sp>
      <p:sp>
        <p:nvSpPr>
          <p:cNvPr id="22" name="PoleTekstowe 21"/>
          <p:cNvSpPr txBox="1"/>
          <p:nvPr/>
        </p:nvSpPr>
        <p:spPr>
          <a:xfrm>
            <a:off x="484446" y="2655968"/>
            <a:ext cx="3606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595959"/>
                </a:solidFill>
              </a:rPr>
              <a:t>to jest para kątów naprzemianległych.</a:t>
            </a:r>
            <a:r>
              <a:rPr lang="cs-CZ" sz="2400" dirty="0">
                <a:solidFill>
                  <a:srgbClr val="595959"/>
                </a:solidFill>
              </a:rPr>
              <a:t> </a:t>
            </a:r>
            <a:endParaRPr lang="pl-PL" sz="2400" dirty="0" smtClean="0">
              <a:solidFill>
                <a:srgbClr val="595959"/>
              </a:solidFill>
            </a:endParaRPr>
          </a:p>
        </p:txBody>
      </p:sp>
      <p:sp>
        <p:nvSpPr>
          <p:cNvPr id="52" name="PoleTekstowe 51"/>
          <p:cNvSpPr txBox="1"/>
          <p:nvPr/>
        </p:nvSpPr>
        <p:spPr>
          <a:xfrm>
            <a:off x="484446" y="4187144"/>
            <a:ext cx="3606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>
                <a:solidFill>
                  <a:srgbClr val="595959"/>
                </a:solidFill>
              </a:rPr>
              <a:t>Kąty </a:t>
            </a:r>
            <a:r>
              <a:rPr lang="pl-PL" sz="2400" smtClean="0">
                <a:solidFill>
                  <a:srgbClr val="595959"/>
                </a:solidFill>
              </a:rPr>
              <a:t>naprzemianległe </a:t>
            </a:r>
            <a:r>
              <a:rPr lang="pl-PL" sz="2400" dirty="0">
                <a:solidFill>
                  <a:srgbClr val="595959"/>
                </a:solidFill>
              </a:rPr>
              <a:t>mają równe miary.</a:t>
            </a:r>
            <a:r>
              <a:rPr lang="cs-CZ" sz="2400" dirty="0">
                <a:solidFill>
                  <a:srgbClr val="595959"/>
                </a:solidFill>
              </a:rPr>
              <a:t> </a:t>
            </a:r>
            <a:endParaRPr lang="pl-PL" sz="2400" dirty="0" smtClean="0">
              <a:solidFill>
                <a:srgbClr val="595959"/>
              </a:solidFill>
            </a:endParaRPr>
          </a:p>
        </p:txBody>
      </p:sp>
      <p:pic>
        <p:nvPicPr>
          <p:cNvPr id="4" name="Obraz 3" descr="kat_ostry2z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289" y="3400883"/>
            <a:ext cx="317500" cy="254000"/>
          </a:xfrm>
          <a:prstGeom prst="rect">
            <a:avLst/>
          </a:prstGeom>
        </p:spPr>
      </p:pic>
      <p:pic>
        <p:nvPicPr>
          <p:cNvPr id="5" name="Obraz 4" descr="kat_ostry_z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456" y="4305686"/>
            <a:ext cx="317500" cy="254000"/>
          </a:xfrm>
          <a:prstGeom prst="rect">
            <a:avLst/>
          </a:prstGeom>
        </p:spPr>
      </p:pic>
      <p:pic>
        <p:nvPicPr>
          <p:cNvPr id="6" name="Obraz 5" descr="kat_rozwarty_2z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550" y="4305686"/>
            <a:ext cx="533400" cy="317500"/>
          </a:xfrm>
          <a:prstGeom prst="rect">
            <a:avLst/>
          </a:prstGeom>
        </p:spPr>
      </p:pic>
      <p:pic>
        <p:nvPicPr>
          <p:cNvPr id="7" name="Obraz 6" descr="kat_rozwarty_z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768" y="3321865"/>
            <a:ext cx="533400" cy="330200"/>
          </a:xfrm>
          <a:prstGeom prst="rect">
            <a:avLst/>
          </a:prstGeom>
        </p:spPr>
      </p:pic>
      <p:pic>
        <p:nvPicPr>
          <p:cNvPr id="29" name="Obraz 28" descr="kat_rozwarty_z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456" y="3962630"/>
            <a:ext cx="533400" cy="330200"/>
          </a:xfrm>
          <a:prstGeom prst="rect">
            <a:avLst/>
          </a:prstGeom>
        </p:spPr>
      </p:pic>
      <p:pic>
        <p:nvPicPr>
          <p:cNvPr id="30" name="Obraz 29" descr="kat_rozwarty_2z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677" y="3663304"/>
            <a:ext cx="533400" cy="317500"/>
          </a:xfrm>
          <a:prstGeom prst="rect">
            <a:avLst/>
          </a:prstGeom>
        </p:spPr>
      </p:pic>
      <p:pic>
        <p:nvPicPr>
          <p:cNvPr id="31" name="Obraz 30" descr="kat_ostry2z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207" y="4035918"/>
            <a:ext cx="317500" cy="254000"/>
          </a:xfrm>
          <a:prstGeom prst="rect">
            <a:avLst/>
          </a:prstGeom>
        </p:spPr>
      </p:pic>
      <p:pic>
        <p:nvPicPr>
          <p:cNvPr id="40" name="Obraz 39" descr="kat_ostry_z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571" y="3663304"/>
            <a:ext cx="317500" cy="254000"/>
          </a:xfrm>
          <a:prstGeom prst="rect">
            <a:avLst/>
          </a:prstGeom>
        </p:spPr>
      </p:pic>
      <p:grpSp>
        <p:nvGrpSpPr>
          <p:cNvPr id="60" name="Grupa 59"/>
          <p:cNvGrpSpPr/>
          <p:nvPr/>
        </p:nvGrpSpPr>
        <p:grpSpPr>
          <a:xfrm>
            <a:off x="5160730" y="2689049"/>
            <a:ext cx="3261153" cy="2599937"/>
            <a:chOff x="5160730" y="2689049"/>
            <a:chExt cx="3261153" cy="2599937"/>
          </a:xfrm>
        </p:grpSpPr>
        <p:sp>
          <p:nvSpPr>
            <p:cNvPr id="36" name="PoleTekstowe 35"/>
            <p:cNvSpPr txBox="1"/>
            <p:nvPr/>
          </p:nvSpPr>
          <p:spPr>
            <a:xfrm>
              <a:off x="8095060" y="422562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a</a:t>
              </a:r>
              <a:endParaRPr lang="pl-PL" dirty="0"/>
            </a:p>
          </p:txBody>
        </p:sp>
        <p:sp>
          <p:nvSpPr>
            <p:cNvPr id="37" name="PoleTekstowe 36"/>
            <p:cNvSpPr txBox="1"/>
            <p:nvPr/>
          </p:nvSpPr>
          <p:spPr>
            <a:xfrm>
              <a:off x="8095060" y="3611472"/>
              <a:ext cx="312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b</a:t>
              </a:r>
              <a:endParaRPr lang="pl-PL" dirty="0"/>
            </a:p>
          </p:txBody>
        </p:sp>
        <p:sp>
          <p:nvSpPr>
            <p:cNvPr id="38" name="PoleTekstowe 37"/>
            <p:cNvSpPr txBox="1"/>
            <p:nvPr/>
          </p:nvSpPr>
          <p:spPr>
            <a:xfrm>
              <a:off x="7526952" y="2689049"/>
              <a:ext cx="288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c</a:t>
              </a:r>
              <a:endParaRPr lang="pl-PL" dirty="0"/>
            </a:p>
          </p:txBody>
        </p:sp>
        <p:cxnSp>
          <p:nvCxnSpPr>
            <p:cNvPr id="33" name="Łącznik prosty 32"/>
            <p:cNvCxnSpPr/>
            <p:nvPr/>
          </p:nvCxnSpPr>
          <p:spPr>
            <a:xfrm>
              <a:off x="5187471" y="3657622"/>
              <a:ext cx="3234412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Łącznik prosty 33"/>
            <p:cNvCxnSpPr/>
            <p:nvPr/>
          </p:nvCxnSpPr>
          <p:spPr>
            <a:xfrm>
              <a:off x="5160730" y="4292830"/>
              <a:ext cx="3234412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Łącznik prosty 34"/>
            <p:cNvCxnSpPr/>
            <p:nvPr/>
          </p:nvCxnSpPr>
          <p:spPr>
            <a:xfrm flipV="1">
              <a:off x="5762319" y="2735617"/>
              <a:ext cx="1831473" cy="2553369"/>
            </a:xfrm>
            <a:prstGeom prst="line">
              <a:avLst/>
            </a:prstGeom>
            <a:ln w="38100" cmpd="sng">
              <a:solidFill>
                <a:srgbClr val="CC33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Obraz 22" descr="obry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1091773"/>
            <a:ext cx="385519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42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repeatCount="2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2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750"/>
                            </p:stCondLst>
                            <p:childTnLst>
                              <p:par>
                                <p:cTn id="46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mph" presetSubtype="0" repeatCount="2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7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500"/>
                            </p:stCondLst>
                            <p:childTnLst>
                              <p:par>
                                <p:cTn id="68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mph" presetSubtype="0" repeatCount="2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6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250"/>
                            </p:stCondLst>
                            <p:childTnLst>
                              <p:par>
                                <p:cTn id="82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repeatCount="2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49" grpId="0" animBg="1"/>
      <p:bldP spid="3" grpId="0"/>
      <p:bldP spid="22" grpId="0"/>
      <p:bldP spid="5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630</TotalTime>
  <Words>96</Words>
  <Application>Microsoft Macintosh PowerPoint</Application>
  <PresentationFormat>Pokaz na ekranie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Kształt fali</vt:lpstr>
      <vt:lpstr>Kąty utworzone przez prostą przecinającą dwie proste równoległe</vt:lpstr>
      <vt:lpstr>Dwie równoległe spotkały się </vt:lpstr>
      <vt:lpstr>Ćwiczenie dla ucznia do wykonania na prezentacji</vt:lpstr>
      <vt:lpstr>Kąty odpowiadające </vt:lpstr>
      <vt:lpstr>Kąty naprzemianległe 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60</cp:revision>
  <dcterms:created xsi:type="dcterms:W3CDTF">2013-08-24T13:51:02Z</dcterms:created>
  <dcterms:modified xsi:type="dcterms:W3CDTF">2013-08-26T22:56:38Z</dcterms:modified>
</cp:coreProperties>
</file>